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 Slab"/>
      <p:regular r:id="rId10"/>
      <p:bold r:id="rId11"/>
    </p:embeddedFont>
    <p:embeddedFont>
      <p:font typeface="Roboto"/>
      <p:regular r:id="rId12"/>
      <p:bold r:id="rId13"/>
      <p:italic r:id="rId14"/>
      <p:boldItalic r:id="rId15"/>
    </p:embeddedFont>
    <p:embeddedFont>
      <p:font typeface="Lexen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RobotoSlab-bold.fntdata"/><Relationship Id="rId10" Type="http://schemas.openxmlformats.org/officeDocument/2006/relationships/font" Target="fonts/RobotoSlab-regular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Lexend-bold.fntdata"/><Relationship Id="rId16" Type="http://schemas.openxmlformats.org/officeDocument/2006/relationships/font" Target="fonts/Lexen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b7142f34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b7142f34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bc8e18dfce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bc8e18dfce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bb7142f348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bb7142f348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bf84cdf25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bf84cdf25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55" name="Google Shape;55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222000" y="1969525"/>
            <a:ext cx="8520600" cy="109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LAVORARE </a:t>
            </a:r>
            <a:r>
              <a:rPr b="1" lang="it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CON</a:t>
            </a:r>
            <a:r>
              <a:rPr b="1" lang="it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L’IA</a:t>
            </a:r>
            <a:endParaRPr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 flipH="1" rot="10800000">
            <a:off x="2191050" y="3150425"/>
            <a:ext cx="4761900" cy="12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30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63" name="Google Shape;63;p14"/>
          <p:cNvSpPr/>
          <p:nvPr/>
        </p:nvSpPr>
        <p:spPr>
          <a:xfrm>
            <a:off x="-145250" y="-42900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type="title"/>
          </p:nvPr>
        </p:nvSpPr>
        <p:spPr>
          <a:xfrm>
            <a:off x="123975" y="94550"/>
            <a:ext cx="45099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49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LLM</a:t>
            </a:r>
            <a:endParaRPr b="1" sz="4920">
              <a:solidFill>
                <a:srgbClr val="FF9900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5921025" y="379713"/>
            <a:ext cx="2916300" cy="15663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it" sz="23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MASKING</a:t>
            </a:r>
            <a:endParaRPr sz="23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_____ sul divano" </a:t>
            </a:r>
            <a:endParaRPr i="1"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_____ dorme sul divano" </a:t>
            </a:r>
            <a:endParaRPr i="1" sz="23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i="1" lang="it" sz="23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"Il gatto dorme _____ divano" </a:t>
            </a:r>
            <a:endParaRPr i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" name="Google Shape;66;p14"/>
          <p:cNvSpPr/>
          <p:nvPr/>
        </p:nvSpPr>
        <p:spPr>
          <a:xfrm>
            <a:off x="1123763" y="3442124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7" name="Google Shape;67;p14"/>
          <p:cNvSpPr/>
          <p:nvPr/>
        </p:nvSpPr>
        <p:spPr>
          <a:xfrm>
            <a:off x="1842894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8" name="Google Shape;68;p14"/>
          <p:cNvSpPr/>
          <p:nvPr/>
        </p:nvSpPr>
        <p:spPr>
          <a:xfrm>
            <a:off x="1842894" y="4295273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69" name="Google Shape;69;p14"/>
          <p:cNvSpPr/>
          <p:nvPr/>
        </p:nvSpPr>
        <p:spPr>
          <a:xfrm>
            <a:off x="1842894" y="3222050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0" name="Google Shape;70;p14"/>
          <p:cNvSpPr/>
          <p:nvPr/>
        </p:nvSpPr>
        <p:spPr>
          <a:xfrm>
            <a:off x="1123763" y="4075198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1" name="Google Shape;71;p14"/>
          <p:cNvSpPr/>
          <p:nvPr/>
        </p:nvSpPr>
        <p:spPr>
          <a:xfrm>
            <a:off x="3346341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cxnSp>
        <p:nvCxnSpPr>
          <p:cNvPr id="72" name="Google Shape;72;p14"/>
          <p:cNvCxnSpPr>
            <a:stCxn id="66" idx="6"/>
            <a:endCxn id="67" idx="2"/>
          </p:cNvCxnSpPr>
          <p:nvPr/>
        </p:nvCxnSpPr>
        <p:spPr>
          <a:xfrm>
            <a:off x="1426463" y="3600674"/>
            <a:ext cx="416400" cy="3165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4"/>
          <p:cNvCxnSpPr>
            <a:endCxn id="67" idx="2"/>
          </p:cNvCxnSpPr>
          <p:nvPr/>
        </p:nvCxnSpPr>
        <p:spPr>
          <a:xfrm flipH="1" rot="10800000">
            <a:off x="1436994" y="3917211"/>
            <a:ext cx="405900" cy="3093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4"/>
          <p:cNvCxnSpPr>
            <a:stCxn id="70" idx="6"/>
            <a:endCxn id="68" idx="2"/>
          </p:cNvCxnSpPr>
          <p:nvPr/>
        </p:nvCxnSpPr>
        <p:spPr>
          <a:xfrm>
            <a:off x="1426463" y="4233748"/>
            <a:ext cx="416400" cy="220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5" name="Google Shape;75;p14"/>
          <p:cNvCxnSpPr>
            <a:stCxn id="66" idx="6"/>
            <a:endCxn id="68" idx="2"/>
          </p:cNvCxnSpPr>
          <p:nvPr/>
        </p:nvCxnSpPr>
        <p:spPr>
          <a:xfrm>
            <a:off x="1426463" y="3600674"/>
            <a:ext cx="416400" cy="853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4"/>
          <p:cNvCxnSpPr>
            <a:stCxn id="66" idx="6"/>
            <a:endCxn id="69" idx="2"/>
          </p:cNvCxnSpPr>
          <p:nvPr/>
        </p:nvCxnSpPr>
        <p:spPr>
          <a:xfrm flipH="1" rot="10800000">
            <a:off x="1426463" y="3380474"/>
            <a:ext cx="416400" cy="220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4"/>
          <p:cNvCxnSpPr>
            <a:stCxn id="70" idx="6"/>
            <a:endCxn id="69" idx="2"/>
          </p:cNvCxnSpPr>
          <p:nvPr/>
        </p:nvCxnSpPr>
        <p:spPr>
          <a:xfrm flipH="1" rot="10800000">
            <a:off x="1426463" y="3380548"/>
            <a:ext cx="416400" cy="8532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/>
          <p:cNvCxnSpPr>
            <a:stCxn id="79" idx="6"/>
            <a:endCxn id="71" idx="2"/>
          </p:cNvCxnSpPr>
          <p:nvPr/>
        </p:nvCxnSpPr>
        <p:spPr>
          <a:xfrm>
            <a:off x="2988665" y="3380600"/>
            <a:ext cx="3576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4"/>
          <p:cNvCxnSpPr>
            <a:stCxn id="81" idx="6"/>
            <a:endCxn id="71" idx="2"/>
          </p:cNvCxnSpPr>
          <p:nvPr/>
        </p:nvCxnSpPr>
        <p:spPr>
          <a:xfrm>
            <a:off x="2988665" y="3917211"/>
            <a:ext cx="3576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14"/>
          <p:cNvCxnSpPr>
            <a:stCxn id="83" idx="6"/>
            <a:endCxn id="71" idx="2"/>
          </p:cNvCxnSpPr>
          <p:nvPr/>
        </p:nvCxnSpPr>
        <p:spPr>
          <a:xfrm flipH="1" rot="10800000">
            <a:off x="2988665" y="3917123"/>
            <a:ext cx="3576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4"/>
          <p:cNvSpPr/>
          <p:nvPr/>
        </p:nvSpPr>
        <p:spPr>
          <a:xfrm>
            <a:off x="2685965" y="3758661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83" name="Google Shape;83;p14"/>
          <p:cNvSpPr/>
          <p:nvPr/>
        </p:nvSpPr>
        <p:spPr>
          <a:xfrm>
            <a:off x="2685965" y="4295273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sp>
        <p:nvSpPr>
          <p:cNvPr id="79" name="Google Shape;79;p14"/>
          <p:cNvSpPr/>
          <p:nvPr/>
        </p:nvSpPr>
        <p:spPr>
          <a:xfrm>
            <a:off x="2685965" y="3222050"/>
            <a:ext cx="302700" cy="317100"/>
          </a:xfrm>
          <a:prstGeom prst="ellipse">
            <a:avLst/>
          </a:prstGeom>
          <a:noFill/>
          <a:ln cap="flat" cmpd="sng" w="419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34575" lIns="134575" spcFirstLastPara="1" rIns="134575" wrap="square" tIns="134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60"/>
          </a:p>
        </p:txBody>
      </p:sp>
      <p:cxnSp>
        <p:nvCxnSpPr>
          <p:cNvPr id="84" name="Google Shape;84;p14"/>
          <p:cNvCxnSpPr>
            <a:stCxn id="69" idx="6"/>
            <a:endCxn id="79" idx="2"/>
          </p:cNvCxnSpPr>
          <p:nvPr/>
        </p:nvCxnSpPr>
        <p:spPr>
          <a:xfrm>
            <a:off x="2145594" y="3380600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4"/>
          <p:cNvCxnSpPr>
            <a:stCxn id="69" idx="6"/>
            <a:endCxn id="81" idx="2"/>
          </p:cNvCxnSpPr>
          <p:nvPr/>
        </p:nvCxnSpPr>
        <p:spPr>
          <a:xfrm>
            <a:off x="2145594" y="3380600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4"/>
          <p:cNvCxnSpPr>
            <a:stCxn id="69" idx="6"/>
            <a:endCxn id="83" idx="2"/>
          </p:cNvCxnSpPr>
          <p:nvPr/>
        </p:nvCxnSpPr>
        <p:spPr>
          <a:xfrm>
            <a:off x="2145594" y="3380600"/>
            <a:ext cx="540300" cy="10731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4"/>
          <p:cNvCxnSpPr>
            <a:stCxn id="67" idx="6"/>
            <a:endCxn id="81" idx="2"/>
          </p:cNvCxnSpPr>
          <p:nvPr/>
        </p:nvCxnSpPr>
        <p:spPr>
          <a:xfrm>
            <a:off x="2145594" y="3917211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4"/>
          <p:cNvCxnSpPr>
            <a:stCxn id="67" idx="6"/>
            <a:endCxn id="79" idx="2"/>
          </p:cNvCxnSpPr>
          <p:nvPr/>
        </p:nvCxnSpPr>
        <p:spPr>
          <a:xfrm flipH="1" rot="10800000">
            <a:off x="2145594" y="3380511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4"/>
          <p:cNvCxnSpPr>
            <a:stCxn id="67" idx="6"/>
            <a:endCxn id="83" idx="2"/>
          </p:cNvCxnSpPr>
          <p:nvPr/>
        </p:nvCxnSpPr>
        <p:spPr>
          <a:xfrm>
            <a:off x="2145594" y="3917211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4"/>
          <p:cNvCxnSpPr>
            <a:stCxn id="68" idx="6"/>
            <a:endCxn id="79" idx="2"/>
          </p:cNvCxnSpPr>
          <p:nvPr/>
        </p:nvCxnSpPr>
        <p:spPr>
          <a:xfrm flipH="1" rot="10800000">
            <a:off x="2145594" y="3380723"/>
            <a:ext cx="540300" cy="10731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4"/>
          <p:cNvCxnSpPr>
            <a:stCxn id="68" idx="6"/>
            <a:endCxn id="81" idx="2"/>
          </p:cNvCxnSpPr>
          <p:nvPr/>
        </p:nvCxnSpPr>
        <p:spPr>
          <a:xfrm flipH="1" rot="10800000">
            <a:off x="2145594" y="3917123"/>
            <a:ext cx="540300" cy="53670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2" name="Google Shape;92;p14"/>
          <p:cNvCxnSpPr>
            <a:stCxn id="68" idx="6"/>
            <a:endCxn id="83" idx="2"/>
          </p:cNvCxnSpPr>
          <p:nvPr/>
        </p:nvCxnSpPr>
        <p:spPr>
          <a:xfrm>
            <a:off x="2145594" y="4453823"/>
            <a:ext cx="540300" cy="0"/>
          </a:xfrm>
          <a:prstGeom prst="straightConnector1">
            <a:avLst/>
          </a:prstGeom>
          <a:noFill/>
          <a:ln cap="flat" cmpd="sng" w="28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4"/>
          <p:cNvCxnSpPr/>
          <p:nvPr/>
        </p:nvCxnSpPr>
        <p:spPr>
          <a:xfrm flipH="1" rot="10800000">
            <a:off x="190100" y="930050"/>
            <a:ext cx="4761900" cy="120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4"/>
          <p:cNvSpPr txBox="1"/>
          <p:nvPr/>
        </p:nvSpPr>
        <p:spPr>
          <a:xfrm>
            <a:off x="190100" y="1010225"/>
            <a:ext cx="48744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Addestrati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su enormi quantità di testo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Reti neurali con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miliardi di parametri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Generano linguaggio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prevedendo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la parola più probabile dal contesto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5" name="Google Shape;95;p14"/>
          <p:cNvSpPr txBox="1"/>
          <p:nvPr>
            <p:ph type="title"/>
          </p:nvPr>
        </p:nvSpPr>
        <p:spPr>
          <a:xfrm>
            <a:off x="4499865" y="2467100"/>
            <a:ext cx="40554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38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 NOI</a:t>
            </a:r>
            <a:r>
              <a:rPr b="1" lang="it" sz="382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endParaRPr b="1" sz="382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96" name="Google Shape;96;p14"/>
          <p:cNvCxnSpPr/>
          <p:nvPr/>
        </p:nvCxnSpPr>
        <p:spPr>
          <a:xfrm>
            <a:off x="4714675" y="3260000"/>
            <a:ext cx="3790500" cy="69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4"/>
          <p:cNvSpPr txBox="1"/>
          <p:nvPr/>
        </p:nvSpPr>
        <p:spPr>
          <a:xfrm>
            <a:off x="4549975" y="3382775"/>
            <a:ext cx="39552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Accesso immediato alle informazioni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usando il linguaggio naturale</a:t>
            </a:r>
            <a:b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Interazione semplice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, come parlare con una persona</a:t>
            </a:r>
            <a:endParaRPr sz="18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58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03" name="Google Shape;103;p15"/>
          <p:cNvSpPr/>
          <p:nvPr/>
        </p:nvSpPr>
        <p:spPr>
          <a:xfrm>
            <a:off x="50" y="-85800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idx="1" type="body"/>
          </p:nvPr>
        </p:nvSpPr>
        <p:spPr>
          <a:xfrm>
            <a:off x="4784525" y="1723125"/>
            <a:ext cx="4411800" cy="2124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it" sz="230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CONSEGUENZE</a:t>
            </a:r>
            <a:endParaRPr sz="230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Sono “completatori di testo”, non esperti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Possono sbagliare calcoli e ragionamenti logici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-"/>
            </a:pPr>
            <a:r>
              <a:rPr lang="it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Avere un vero spirito critico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1306700" y="4134325"/>
            <a:ext cx="6675600" cy="11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“Un LLM </a:t>
            </a:r>
            <a:r>
              <a:rPr i="1" lang="it" sz="23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non ragiona</a:t>
            </a:r>
            <a:r>
              <a:rPr i="1" lang="it" sz="23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completa il testo in modo probabilistico”</a:t>
            </a:r>
            <a:endParaRPr i="1" sz="2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15"/>
          <p:cNvSpPr txBox="1"/>
          <p:nvPr>
            <p:ph type="title"/>
          </p:nvPr>
        </p:nvSpPr>
        <p:spPr>
          <a:xfrm>
            <a:off x="231250" y="192075"/>
            <a:ext cx="5719800" cy="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422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PERCHÉ IMPARARLA</a:t>
            </a:r>
            <a:endParaRPr b="1" sz="4220">
              <a:solidFill>
                <a:schemeClr val="lt1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cxnSp>
        <p:nvCxnSpPr>
          <p:cNvPr id="107" name="Google Shape;107;p15"/>
          <p:cNvCxnSpPr/>
          <p:nvPr/>
        </p:nvCxnSpPr>
        <p:spPr>
          <a:xfrm>
            <a:off x="231250" y="1077675"/>
            <a:ext cx="4778700" cy="114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5"/>
          <p:cNvSpPr txBox="1"/>
          <p:nvPr/>
        </p:nvSpPr>
        <p:spPr>
          <a:xfrm>
            <a:off x="82750" y="1249600"/>
            <a:ext cx="5196300" cy="14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Conoscerne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potenzialità e limiti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Non fidarsi ciecamente</a:t>
            </a: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delle risposte</a:t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Char char="-"/>
            </a:pPr>
            <a:r>
              <a:rPr lang="it" sz="15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Ottenere </a:t>
            </a:r>
            <a:r>
              <a:rPr lang="it" sz="15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risultati più accurati</a:t>
            </a:r>
            <a:endParaRPr sz="15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2900"/>
            <a:ext cx="9289002" cy="522930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80000"/>
              </a:srgbClr>
            </a:outerShdw>
          </a:effectLst>
        </p:spPr>
      </p:pic>
      <p:sp>
        <p:nvSpPr>
          <p:cNvPr id="114" name="Google Shape;114;p16"/>
          <p:cNvSpPr/>
          <p:nvPr/>
        </p:nvSpPr>
        <p:spPr>
          <a:xfrm>
            <a:off x="-100" y="-27259"/>
            <a:ext cx="9288900" cy="5229300"/>
          </a:xfrm>
          <a:prstGeom prst="rect">
            <a:avLst/>
          </a:prstGeom>
          <a:solidFill>
            <a:srgbClr val="00010D">
              <a:alpha val="791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>
            <p:ph type="title"/>
          </p:nvPr>
        </p:nvSpPr>
        <p:spPr>
          <a:xfrm>
            <a:off x="384050" y="359025"/>
            <a:ext cx="8520600" cy="8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it" sz="5320">
                <a:solidFill>
                  <a:srgbClr val="FF9900"/>
                </a:solidFill>
                <a:latin typeface="Roboto"/>
                <a:ea typeface="Roboto"/>
                <a:cs typeface="Roboto"/>
                <a:sym typeface="Roboto"/>
              </a:rPr>
              <a:t>RIASSUMENDO</a:t>
            </a:r>
            <a:endParaRPr b="1" sz="5320">
              <a:solidFill>
                <a:srgbClr val="FF99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442200" y="1439775"/>
            <a:ext cx="8346000" cy="357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 txBox="1"/>
          <p:nvPr>
            <p:ph idx="1" type="body"/>
          </p:nvPr>
        </p:nvSpPr>
        <p:spPr>
          <a:xfrm>
            <a:off x="77096" y="2040946"/>
            <a:ext cx="5918700" cy="20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conoscenza e c’è tanto sul web 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poca conoscenza ma c’è tanto sul web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Lexend"/>
              <a:buChar char="-"/>
            </a:pPr>
            <a:r>
              <a:rPr lang="it" sz="2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Ho poca conoscenza e c’è poco sul web</a:t>
            </a:r>
            <a:endParaRPr sz="20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18" name="Google Shape;118;p16"/>
          <p:cNvCxnSpPr/>
          <p:nvPr/>
        </p:nvCxnSpPr>
        <p:spPr>
          <a:xfrm>
            <a:off x="423300" y="1385575"/>
            <a:ext cx="82974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6660748" y="2073198"/>
            <a:ext cx="26430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Mi posso fidare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Meglio controllare 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9900"/>
                </a:solidFill>
                <a:latin typeface="Lexend"/>
                <a:ea typeface="Lexend"/>
                <a:cs typeface="Lexend"/>
                <a:sym typeface="Lexend"/>
              </a:rPr>
              <a:t>Diffido</a:t>
            </a:r>
            <a:endParaRPr sz="2000">
              <a:solidFill>
                <a:srgbClr val="FF9900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0" name="Google Shape;120;p16"/>
          <p:cNvCxnSpPr/>
          <p:nvPr/>
        </p:nvCxnSpPr>
        <p:spPr>
          <a:xfrm>
            <a:off x="5928505" y="3528674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6"/>
          <p:cNvCxnSpPr/>
          <p:nvPr/>
        </p:nvCxnSpPr>
        <p:spPr>
          <a:xfrm>
            <a:off x="5928488" y="2305500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5928505" y="2918525"/>
            <a:ext cx="5532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